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jiu2IXPnKel+zepjcEugdsg9mG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Welcome to what is first of many discussion regarding recovery.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" name="Google Shape;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77afdace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77afdace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77afdacee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777afdacee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Next, introduce a model or framework that might be considered.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8" name="Google Shape;12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These tasks will get us to the number of 60-65% social distancing.  Your work is to design and resource this work towards recovery - From a simplistic standpoint we go from closed to open state (Recovery).  Is this valid?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Resource Needs Plan</a:t>
            </a:r>
            <a:endParaRPr/>
          </a:p>
        </p:txBody>
      </p:sp>
      <p:sp>
        <p:nvSpPr>
          <p:cNvPr id="134" name="Google Shape;13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0" name="Google Shape;1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" name="Google Shape;3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We are all asking questions about what recovery looks like and we don’t have all the answers but DOLA is a partner with all of you as we look to define the new normal.</a:t>
            </a:r>
            <a:endParaRPr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8" name="Google Shape;15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" name="Google Shape;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Google Shape;4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Something much harder to do because of the magnitude.  We aren’t talking about a disaster that affected a community, we are talking about the entire State, US and world.</a:t>
            </a:r>
            <a:endParaRPr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" name="Google Shape;5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This will create challenges for us as we are in the process of developing recovery plans and strategies.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US"/>
              <a:t>Bring the key sectors and movers and shakers. Diverse community representation and government</a:t>
            </a:r>
            <a:endParaRPr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.</a:t>
            </a:r>
            <a:endParaRPr/>
          </a:p>
        </p:txBody>
      </p:sp>
      <p:sp>
        <p:nvSpPr>
          <p:cNvPr id="60" name="Google Shape;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Organization is important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Who is going to lead is important and communications is critical.</a:t>
            </a:r>
            <a:endParaRPr/>
          </a:p>
        </p:txBody>
      </p:sp>
      <p:sp>
        <p:nvSpPr>
          <p:cNvPr id="78" name="Google Shape;7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7"/>
          <p:cNvSpPr txBox="1">
            <a:spLocks noGrp="1"/>
          </p:cNvSpPr>
          <p:nvPr>
            <p:ph type="ctrTitle"/>
          </p:nvPr>
        </p:nvSpPr>
        <p:spPr>
          <a:xfrm>
            <a:off x="685354" y="1871051"/>
            <a:ext cx="77733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7"/>
          <p:cNvSpPr txBox="1">
            <a:spLocks noGrp="1"/>
          </p:cNvSpPr>
          <p:nvPr>
            <p:ph type="subTitle" idx="1"/>
          </p:nvPr>
        </p:nvSpPr>
        <p:spPr>
          <a:xfrm>
            <a:off x="1371825" y="2973586"/>
            <a:ext cx="6400200" cy="12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8"/>
          <p:cNvSpPr txBox="1">
            <a:spLocks noGrp="1"/>
          </p:cNvSpPr>
          <p:nvPr>
            <p:ph type="title"/>
          </p:nvPr>
        </p:nvSpPr>
        <p:spPr>
          <a:xfrm>
            <a:off x="446484" y="763488"/>
            <a:ext cx="7715100" cy="12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3900" b="0" i="1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3" name="Google Shape;13;p28"/>
          <p:cNvSpPr txBox="1">
            <a:spLocks noGrp="1"/>
          </p:cNvSpPr>
          <p:nvPr>
            <p:ph type="body" idx="1"/>
          </p:nvPr>
        </p:nvSpPr>
        <p:spPr>
          <a:xfrm>
            <a:off x="457647" y="2049363"/>
            <a:ext cx="7715100" cy="24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9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3900" b="0" i="1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6" name="Google Shape;16;p29"/>
          <p:cNvSpPr txBox="1">
            <a:spLocks noGrp="1"/>
          </p:cNvSpPr>
          <p:nvPr>
            <p:ph type="body" idx="1"/>
          </p:nvPr>
        </p:nvSpPr>
        <p:spPr>
          <a:xfrm>
            <a:off x="457647" y="1004590"/>
            <a:ext cx="77151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>
            <a:spLocks noGrp="1"/>
          </p:cNvSpPr>
          <p:nvPr>
            <p:ph type="ctrTitle"/>
          </p:nvPr>
        </p:nvSpPr>
        <p:spPr>
          <a:xfrm>
            <a:off x="714375" y="1337781"/>
            <a:ext cx="77151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43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30"/>
          <p:cNvSpPr txBox="1">
            <a:spLocks noGrp="1"/>
          </p:cNvSpPr>
          <p:nvPr>
            <p:ph type="subTitle" idx="1"/>
          </p:nvPr>
        </p:nvSpPr>
        <p:spPr>
          <a:xfrm>
            <a:off x="714375" y="2543289"/>
            <a:ext cx="77151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3585F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3585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5C6670"/>
              </a:buClr>
              <a:buSzPts val="1900"/>
              <a:buFont typeface="Trebuchet MS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30"/>
          <p:cNvSpPr txBox="1">
            <a:spLocks noGrp="1"/>
          </p:cNvSpPr>
          <p:nvPr>
            <p:ph type="body" idx="2"/>
          </p:nvPr>
        </p:nvSpPr>
        <p:spPr>
          <a:xfrm>
            <a:off x="714375" y="924223"/>
            <a:ext cx="7715100" cy="3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2100" b="0" i="0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9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1"/>
          <p:cNvSpPr txBox="1">
            <a:spLocks noGrp="1"/>
          </p:cNvSpPr>
          <p:nvPr>
            <p:ph type="title"/>
          </p:nvPr>
        </p:nvSpPr>
        <p:spPr>
          <a:xfrm>
            <a:off x="446513" y="763488"/>
            <a:ext cx="7715100" cy="12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475" tIns="58475" rIns="58475" bIns="584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900"/>
              <a:buFont typeface="Trebuchet MS"/>
              <a:buNone/>
              <a:defRPr sz="2800" b="1" i="1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Trebuchet MS"/>
              <a:buNone/>
              <a:defRPr sz="2800" b="1" i="1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Google Shape;23;p31"/>
          <p:cNvSpPr txBox="1">
            <a:spLocks noGrp="1"/>
          </p:cNvSpPr>
          <p:nvPr>
            <p:ph type="body" idx="1"/>
          </p:nvPr>
        </p:nvSpPr>
        <p:spPr>
          <a:xfrm>
            <a:off x="457675" y="2049362"/>
            <a:ext cx="7715100" cy="24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475" tIns="58475" rIns="58475" bIns="584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C6670"/>
              </a:buClr>
              <a:buSzPts val="900"/>
              <a:buFont typeface="Trebuchet MS"/>
              <a:buNone/>
              <a:defRPr sz="1300" b="0" i="0" u="none" strike="noStrike" cap="none">
                <a:solidFill>
                  <a:srgbClr val="5C667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/>
          <p:nvPr/>
        </p:nvSpPr>
        <p:spPr>
          <a:xfrm>
            <a:off x="0" y="4701483"/>
            <a:ext cx="9161856" cy="45705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D100"/>
          </a:solidFill>
          <a:ln>
            <a:noFill/>
          </a:ln>
        </p:spPr>
        <p:txBody>
          <a:bodyPr spcFirstLastPara="1" wrap="square" lIns="32750" tIns="32750" rIns="32750" bIns="327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53C1DD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" name="Google Shape;7;p2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53641" y="4734939"/>
            <a:ext cx="2555679" cy="40856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urldefense.proofpoint.com/v2/url?u=https-3A__www.coresiliency.com_&amp;d=DwMFaQ&amp;c=sdnEM9SRGFuMt5z5w3AhsPNahmNicq64TgF1JwNR0cs&amp;r=tdCnxj8mnechzaLPt1u7J59pBgQWKcZR6rDyLgafZhQ&amp;m=8ehbc7bulKdzEPYXn-5emS8iW_nhD1F9oAREZON66tw&amp;s=FqaWAMwWg3VQwK2iUC37dAcPOWBE_4JstUtYpRnVxzY&amp;e=" TargetMode="External"/><Relationship Id="rId7" Type="http://schemas.openxmlformats.org/officeDocument/2006/relationships/hyperlink" Target="https://choosecolorado.com/covid19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hoosecolorado.com/" TargetMode="External"/><Relationship Id="rId5" Type="http://schemas.openxmlformats.org/officeDocument/2006/relationships/hyperlink" Target="https://www.fema.gov/welcome-assistance" TargetMode="External"/><Relationship Id="rId4" Type="http://schemas.openxmlformats.org/officeDocument/2006/relationships/hyperlink" Target="https://www.fema.gov/welcome-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colorado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11colorado.org/" TargetMode="External"/><Relationship Id="rId7" Type="http://schemas.openxmlformats.org/officeDocument/2006/relationships/hyperlink" Target="https://urldefense.proofpoint.com/v2/url?u=https-3A__energizecolorado.com_&amp;d=DwMFaQ&amp;c=sdnEM9SRGFuMt5z5w3AhsPNahmNicq64TgF1JwNR0cs&amp;r=tdCnxj8mnechzaLPt1u7J59pBgQWKcZR6rDyLgafZhQ&amp;m=8ehbc7bulKdzEPYXn-5emS8iW_nhD1F9oAREZON66tw&amp;s=BAIJkRRSpESdhBYDK4_u_mJIGGm0j-xYRBttesMrC1o&amp;e=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urldefense.proofpoint.com/v2/url?u=https-3A__www.colorado.gov_pacific_cdle_covid-2D19-2D4&amp;d=DwMFaQ&amp;c=sdnEM9SRGFuMt5z5w3AhsPNahmNicq64TgF1JwNR0cs&amp;r=tdCnxj8mnechzaLPt1u7J59pBgQWKcZR6rDyLgafZhQ&amp;m=8ehbc7bulKdzEPYXn-5emS8iW_nhD1F9oAREZON66tw&amp;s=9OLgvKWM_vruIv7064sY6wBhD_vSeIv-VwnG-HSEjpw&amp;e=" TargetMode="External"/><Relationship Id="rId5" Type="http://schemas.openxmlformats.org/officeDocument/2006/relationships/hyperlink" Target="https://urldefense.proofpoint.com/v2/url?u=https-3A__covid19.colorado.gov_&amp;d=DwMFaQ&amp;c=sdnEM9SRGFuMt5z5w3AhsPNahmNicq64TgF1JwNR0cs&amp;r=tdCnxj8mnechzaLPt1u7J59pBgQWKcZR6rDyLgafZhQ&amp;m=8ehbc7bulKdzEPYXn-5emS8iW_nhD1F9oAREZON66tw&amp;s=H5iV6ExH_HEouUhzEdEmW6zn72p0eNeqEzvwSzHtgNc&amp;e=" TargetMode="External"/><Relationship Id="rId4" Type="http://schemas.openxmlformats.org/officeDocument/2006/relationships/hyperlink" Target="http://www.helpcoloradonow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"/>
          <p:cNvSpPr txBox="1">
            <a:spLocks noGrp="1"/>
          </p:cNvSpPr>
          <p:nvPr>
            <p:ph type="ctrTitle"/>
          </p:nvPr>
        </p:nvSpPr>
        <p:spPr>
          <a:xfrm>
            <a:off x="685354" y="1743551"/>
            <a:ext cx="77733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3000" i="0">
                <a:solidFill>
                  <a:srgbClr val="000000"/>
                </a:solidFill>
              </a:rPr>
              <a:t> </a:t>
            </a:r>
            <a:endParaRPr sz="15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500"/>
          </a:p>
        </p:txBody>
      </p:sp>
      <p:sp>
        <p:nvSpPr>
          <p:cNvPr id="29" name="Google Shape;29;p1"/>
          <p:cNvSpPr txBox="1">
            <a:spLocks noGrp="1"/>
          </p:cNvSpPr>
          <p:nvPr>
            <p:ph type="subTitle" idx="1"/>
          </p:nvPr>
        </p:nvSpPr>
        <p:spPr>
          <a:xfrm>
            <a:off x="1178275" y="1743561"/>
            <a:ext cx="6400200" cy="12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Trebuchet MS"/>
              <a:buNone/>
            </a:pPr>
            <a:r>
              <a:rPr lang="en-US" sz="2400"/>
              <a:t>Kate Guibert</a:t>
            </a:r>
            <a:endParaRPr sz="24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Trebuchet MS"/>
              <a:buNone/>
            </a:pPr>
            <a:r>
              <a:rPr lang="en-US" sz="1800"/>
              <a:t>Rural Prosperity Manager </a:t>
            </a:r>
            <a:endParaRPr sz="18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Trebuchet MS"/>
              <a:buNone/>
            </a:pPr>
            <a:r>
              <a:rPr lang="en-US" sz="1800"/>
              <a:t>Colorado Resiliency Office</a:t>
            </a:r>
            <a:endParaRPr sz="18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Trebuchet MS"/>
              <a:buNone/>
            </a:pPr>
            <a:r>
              <a:rPr lang="en-US" sz="1800"/>
              <a:t>kate.guibert@state.co.us</a:t>
            </a:r>
            <a:endParaRPr sz="1800"/>
          </a:p>
        </p:txBody>
      </p:sp>
      <p:pic>
        <p:nvPicPr>
          <p:cNvPr id="30" name="Google Shape;3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4681775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1"/>
          <p:cNvSpPr txBox="1"/>
          <p:nvPr/>
        </p:nvSpPr>
        <p:spPr>
          <a:xfrm>
            <a:off x="1404150" y="833085"/>
            <a:ext cx="6335700" cy="13930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Community Recovery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May 8, 2020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Delta County &amp; Municipalities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3000" b="0" i="0" u="none" strike="noStrike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3000" b="0" i="0" u="none" strike="noStrike" cap="none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" name="Google Shape;3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29125" y="214325"/>
            <a:ext cx="3591152" cy="74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77afdacee_0_0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Boulder County</a:t>
            </a:r>
            <a:endParaRPr/>
          </a:p>
        </p:txBody>
      </p:sp>
      <p:pic>
        <p:nvPicPr>
          <p:cNvPr id="87" name="Google Shape;87;g777afdacee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0600" y="940375"/>
            <a:ext cx="7619999" cy="373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77afdacee_0_9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City of Boulder</a:t>
            </a:r>
            <a:endParaRPr/>
          </a:p>
        </p:txBody>
      </p:sp>
      <p:pic>
        <p:nvPicPr>
          <p:cNvPr id="93" name="Google Shape;93;g777afdacee_0_9"/>
          <p:cNvPicPr preferRelativeResize="0"/>
          <p:nvPr/>
        </p:nvPicPr>
        <p:blipFill rotWithShape="1">
          <a:blip r:embed="rId3">
            <a:alphaModFix/>
          </a:blip>
          <a:srcRect r="1448"/>
          <a:stretch/>
        </p:blipFill>
        <p:spPr>
          <a:xfrm>
            <a:off x="152400" y="1092775"/>
            <a:ext cx="8074826" cy="35242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g777afdacee_0_9"/>
          <p:cNvSpPr/>
          <p:nvPr/>
        </p:nvSpPr>
        <p:spPr>
          <a:xfrm>
            <a:off x="7846225" y="952500"/>
            <a:ext cx="881100" cy="659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446484" y="281284"/>
            <a:ext cx="8337298" cy="723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2400"/>
              <a:t>Larimer County 2020 Pandemic – Formation of Long-Term Recovery Collaborative</a:t>
            </a:r>
            <a:endParaRPr sz="2400"/>
          </a:p>
        </p:txBody>
      </p:sp>
      <p:pic>
        <p:nvPicPr>
          <p:cNvPr id="100" name="Google Shape;10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37381" y="1250017"/>
            <a:ext cx="3306619" cy="3087092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203200" y="1330036"/>
            <a:ext cx="5698835" cy="3130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400" b="1" u="sng"/>
              <a:t>Recovery Group Structure: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Recovery Manager - (director of group, project management &amp; communication)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Executive Board - (small governing committee &amp; fundraising fiscal partner)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Task Forces - (each task force has a lead convener and area of focus has an elected official champion)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Subcommittees - (to be identified as needed by task forces)</a:t>
            </a:r>
            <a:endParaRPr/>
          </a:p>
          <a:p>
            <a:pPr marL="51435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None/>
            </a:pPr>
            <a:endParaRPr sz="1400"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400"/>
              <a:t>Task Forces by Areas of Focus (cross-sector partners: county departments, private sector, municipal partners, non-profits, chambers, coalitions, community stakeholders) </a:t>
            </a:r>
            <a:endParaRPr sz="1400"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/>
              <a:t>Larimer County Structure </a:t>
            </a:r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"/>
          </p:nvPr>
        </p:nvSpPr>
        <p:spPr>
          <a:xfrm>
            <a:off x="457647" y="1004590"/>
            <a:ext cx="77151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100" u="sng"/>
              <a:t>Workforce and Business Services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Small Business Support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Economic Development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Workforce and Employment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Agricultural and Farming Task Force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100" u="sng"/>
              <a:t>Housing and Human Services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Food and Essential Needs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Early Learning &amp; Childcare Services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Housing Stability and Homelessness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Healthcare Access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Aging Adult Services Task Force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100" u="sng"/>
              <a:t>Government, Education and Policy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County Operations and Programs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Municipal Operations and Programs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K-12 Educational Systems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Higher Education Task Force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100" u="sng"/>
              <a:t>Community Support Services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Social Equity and Inclusion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Behavioral Health Services Task Force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100"/>
              <a:t>Voluntary Agencies and Non-Profit Support Task Force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0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3200"/>
              <a:t>Model of Economic Recovery</a:t>
            </a:r>
            <a:endParaRPr sz="3200"/>
          </a:p>
        </p:txBody>
      </p: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457647" y="1080790"/>
            <a:ext cx="77151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2400"/>
              <a:t>Framework Intentions</a:t>
            </a:r>
            <a:endParaRPr sz="2400"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 sz="2400"/>
              <a:t>A way to see the path forward: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2400"/>
              <a:t>Thinking ahead 3, 6, 18 months and beyond</a:t>
            </a:r>
            <a:endParaRPr/>
          </a:p>
          <a:p>
            <a:pPr marL="6858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400"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 sz="2400"/>
              <a:t>Structure and ideas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2400"/>
              <a:t>Each community can customize, improvise</a:t>
            </a:r>
            <a:endParaRPr/>
          </a:p>
          <a:p>
            <a:pPr marL="6858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400"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 sz="2400"/>
              <a:t>Dynamic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2400"/>
              <a:t>Expect things to evolve weekly as conditions change</a:t>
            </a:r>
            <a:endParaRPr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1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Model Assumptions</a:t>
            </a:r>
            <a:endParaRPr/>
          </a:p>
        </p:txBody>
      </p:sp>
      <p:sp>
        <p:nvSpPr>
          <p:cNvPr id="119" name="Google Shape;119;p11"/>
          <p:cNvSpPr txBox="1">
            <a:spLocks noGrp="1"/>
          </p:cNvSpPr>
          <p:nvPr>
            <p:ph type="body" idx="1"/>
          </p:nvPr>
        </p:nvSpPr>
        <p:spPr>
          <a:xfrm>
            <a:off x="164123" y="1004590"/>
            <a:ext cx="88392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/>
              <a:t>3-6 month period of extreme disruption; 12-18 months resumption of most economic activity in phases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/>
              <a:t>Background trends remain positive long term, yet pandemic will create shifts in many sectors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/>
              <a:t>Framework for navigating the turbulence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/>
              <a:t>Short term Stabilization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/>
              <a:t>Recovery</a:t>
            </a:r>
            <a:endParaRPr/>
          </a:p>
          <a:p>
            <a:pPr marL="102870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/>
              <a:t>New Normal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Noto Sans Symbols"/>
              <a:buChar char="❑"/>
            </a:pPr>
            <a:r>
              <a:rPr lang="en-US"/>
              <a:t>Organizational Response – need to pivot resources, skills and approaches through each phase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>
            <a:spLocks noGrp="1"/>
          </p:cNvSpPr>
          <p:nvPr>
            <p:ph type="title"/>
          </p:nvPr>
        </p:nvSpPr>
        <p:spPr>
          <a:xfrm>
            <a:off x="457647" y="124978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Scenario Planning Model</a:t>
            </a:r>
            <a:endParaRPr/>
          </a:p>
        </p:txBody>
      </p:sp>
      <p:sp>
        <p:nvSpPr>
          <p:cNvPr id="125" name="Google Shape;125;p18"/>
          <p:cNvSpPr txBox="1">
            <a:spLocks noGrp="1"/>
          </p:cNvSpPr>
          <p:nvPr>
            <p:ph type="body" idx="1"/>
          </p:nvPr>
        </p:nvSpPr>
        <p:spPr>
          <a:xfrm>
            <a:off x="155864" y="1008185"/>
            <a:ext cx="8659889" cy="3719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600">
                <a:solidFill>
                  <a:schemeClr val="accent1"/>
                </a:solidFill>
              </a:rPr>
              <a:t>Scenario/Phase planning empowers communities to take back control while things are still uncertain. Thinking about a few ways the future can unfold and considering actions under each scenario will make communities more prepared for any number of future conditions.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000">
              <a:solidFill>
                <a:srgbClr val="00B050"/>
              </a:solidFill>
            </a:endParaRPr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600" b="1" u="sng">
                <a:solidFill>
                  <a:schemeClr val="lt2"/>
                </a:solidFill>
              </a:rPr>
              <a:t>Steps for Scenario Planning: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600">
                <a:solidFill>
                  <a:schemeClr val="accent1"/>
                </a:solidFill>
              </a:rPr>
              <a:t>Consider issues and opportunities under each scenario</a:t>
            </a:r>
            <a:endParaRPr sz="1600">
              <a:solidFill>
                <a:schemeClr val="accent1"/>
              </a:solidFill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600">
                <a:solidFill>
                  <a:schemeClr val="accent1"/>
                </a:solidFill>
              </a:rPr>
              <a:t>Define strategies that address issues and take advantage of opportunities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600">
                <a:solidFill>
                  <a:schemeClr val="accent1"/>
                </a:solidFill>
              </a:rPr>
              <a:t>Be mindful when developing scenarios that you consider existing conditions such as the Governor’s phase guidance and local Public Health Protocols (stricter/less strict depending on agreement with the State) </a:t>
            </a:r>
            <a:r>
              <a:rPr lang="en-US"/>
              <a:t>  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600" i="1">
                <a:solidFill>
                  <a:srgbClr val="FF0000"/>
                </a:solidFill>
              </a:rPr>
              <a:t>Take State and local guidance and turn it into actionable tasks that potentially require staff time, equipment, materials, alteration to operating procedures etc.</a:t>
            </a:r>
            <a:endParaRPr sz="1600" i="1">
              <a:solidFill>
                <a:srgbClr val="FF0000"/>
              </a:solidFill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600">
                <a:solidFill>
                  <a:schemeClr val="accent1"/>
                </a:solidFill>
              </a:rPr>
              <a:t>This approach can be tailored to different scales from community planning to individual businesses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Current Strategy</a:t>
            </a:r>
            <a:endParaRPr/>
          </a:p>
        </p:txBody>
      </p:sp>
      <p:sp>
        <p:nvSpPr>
          <p:cNvPr id="131" name="Google Shape;131;p12"/>
          <p:cNvSpPr txBox="1">
            <a:spLocks noGrp="1"/>
          </p:cNvSpPr>
          <p:nvPr>
            <p:ph type="body" idx="1"/>
          </p:nvPr>
        </p:nvSpPr>
        <p:spPr>
          <a:xfrm>
            <a:off x="246175" y="1004599"/>
            <a:ext cx="8557800" cy="34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“Safer at Home” - Stabilization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200"/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/>
              <a:t>60-65% social distancing maintained</a:t>
            </a:r>
            <a:endParaRPr/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Vulnerable populations and older adults must stay at home except when absolutely necessary</a:t>
            </a:r>
            <a:endParaRPr>
              <a:solidFill>
                <a:schemeClr val="lt2"/>
              </a:solidFill>
            </a:endParaRPr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Increased protection measures, compliance and enforcement for Senior Congregate Care facilities</a:t>
            </a:r>
            <a:endParaRPr>
              <a:solidFill>
                <a:schemeClr val="lt2"/>
              </a:solidFill>
            </a:endParaRPr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Increasing testing and aggressive contact tracing program</a:t>
            </a:r>
            <a:endParaRPr>
              <a:solidFill>
                <a:schemeClr val="lt2"/>
              </a:solidFill>
            </a:endParaRPr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Building more healthcare capacity</a:t>
            </a:r>
            <a:endParaRPr>
              <a:solidFill>
                <a:schemeClr val="lt2"/>
              </a:solidFill>
            </a:endParaRPr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Face covering wearing culture</a:t>
            </a:r>
            <a:endParaRPr>
              <a:solidFill>
                <a:schemeClr val="lt2"/>
              </a:solidFill>
            </a:endParaRPr>
          </a:p>
          <a:p>
            <a:pPr marL="4572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Char char="•"/>
            </a:pPr>
            <a:r>
              <a:rPr lang="en-US">
                <a:solidFill>
                  <a:schemeClr val="lt2"/>
                </a:solidFill>
              </a:rPr>
              <a:t>Excellent hygiene at all times (hand washing)</a:t>
            </a:r>
            <a:endParaRPr>
              <a:solidFill>
                <a:schemeClr val="lt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83547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2400"/>
              <a:t>Safer At Home Strategy – Maintain 60-65% social distancing</a:t>
            </a:r>
            <a:endParaRPr sz="2400"/>
          </a:p>
        </p:txBody>
      </p:sp>
      <p:sp>
        <p:nvSpPr>
          <p:cNvPr id="137" name="Google Shape;137;p13"/>
          <p:cNvSpPr txBox="1">
            <a:spLocks noGrp="1"/>
          </p:cNvSpPr>
          <p:nvPr>
            <p:ph type="body" idx="1"/>
          </p:nvPr>
        </p:nvSpPr>
        <p:spPr>
          <a:xfrm>
            <a:off x="176644" y="758536"/>
            <a:ext cx="8853000" cy="37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1400"/>
              <a:t>Tasks: 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No group gatherings of more than 10 people 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Critical businesses will remain open with strict precautions (social distancing, masks for all employees, more frequent cleanings, etc.)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Retail businesses may open for curbside delivery and phased-in public opening with strict precautions.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Nightclubs, gyms and spas will remain closed 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Elective medical and dental procedures begin, with strict precautions to ensure adequate personal protective equipment and the ability to meet critical care needs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Personal services (salons, tattoo parlors, dog grooming, personal training, etc.) will open with strict precautions 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K-12 schools and postsecondary institutions will continue to suspend normal in-person instruction for the 2019-2020 school year  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Telecommuting continues for offices. Starting on May 4, up to 50% of staff can work in person (with social distancing in place)</a:t>
            </a:r>
            <a:endParaRPr/>
          </a:p>
          <a:p>
            <a:pPr marL="5143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 sz="1400"/>
              <a:t>The state is not changing requirements for nursing homes and other senior care facilities. There will continue to be restrictions on visiting residents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Recovery Discussion</a:t>
            </a:r>
            <a:endParaRPr/>
          </a:p>
        </p:txBody>
      </p:sp>
      <p:sp>
        <p:nvSpPr>
          <p:cNvPr id="143" name="Google Shape;143;p17"/>
          <p:cNvSpPr txBox="1">
            <a:spLocks noGrp="1"/>
          </p:cNvSpPr>
          <p:nvPr>
            <p:ph type="body" idx="1"/>
          </p:nvPr>
        </p:nvSpPr>
        <p:spPr>
          <a:xfrm>
            <a:off x="457647" y="1004589"/>
            <a:ext cx="8447362" cy="3629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What’s our vision for the community coming out of this?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What community values must be incorporated into the recovery process?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What are the pressing shocks and stresses facing the community? Prioritize them.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What steps can we take to address these shocks and stresses and build resilience? 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How can available local, state, federal or non-government resources help achieve our vision for the recovery and for the community?  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rebuchet MS"/>
              <a:buChar char="○"/>
            </a:pPr>
            <a:r>
              <a:rPr lang="en-US">
                <a:solidFill>
                  <a:schemeClr val="accent1"/>
                </a:solidFill>
              </a:rPr>
              <a:t>How can we empower the community to take charge of parts of recovery? Think about businesses, nonprofits, universities, creative and arts community.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"/>
          <p:cNvSpPr txBox="1">
            <a:spLocks noGrp="1"/>
          </p:cNvSpPr>
          <p:nvPr>
            <p:ph type="title"/>
          </p:nvPr>
        </p:nvSpPr>
        <p:spPr>
          <a:xfrm>
            <a:off x="446484" y="304800"/>
            <a:ext cx="7715100" cy="547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3200"/>
              <a:t>Local Gov’t and DOLA</a:t>
            </a:r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body" idx="1"/>
          </p:nvPr>
        </p:nvSpPr>
        <p:spPr>
          <a:xfrm>
            <a:off x="457647" y="935182"/>
            <a:ext cx="7715100" cy="3525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228600" algn="ctr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r>
              <a:rPr lang="en-US" sz="2800">
                <a:solidFill>
                  <a:schemeClr val="accent1"/>
                </a:solidFill>
              </a:rPr>
              <a:t>DOLA’s role in disasters is to be a partner with Local Governments in order to support the needs of the Local Government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title"/>
          </p:nvPr>
        </p:nvSpPr>
        <p:spPr>
          <a:xfrm>
            <a:off x="458375" y="166699"/>
            <a:ext cx="77151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3200"/>
              <a:t>Current Funding Opportunities</a:t>
            </a:r>
            <a:endParaRPr sz="3200"/>
          </a:p>
        </p:txBody>
      </p:sp>
      <p:sp>
        <p:nvSpPr>
          <p:cNvPr id="149" name="Google Shape;149;p25"/>
          <p:cNvSpPr txBox="1">
            <a:spLocks noGrp="1"/>
          </p:cNvSpPr>
          <p:nvPr>
            <p:ph type="body" idx="1"/>
          </p:nvPr>
        </p:nvSpPr>
        <p:spPr>
          <a:xfrm>
            <a:off x="226225" y="845350"/>
            <a:ext cx="8631900" cy="38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 b="1" u="sng"/>
              <a:t>DHSEM</a:t>
            </a:r>
            <a:endParaRPr sz="1400" b="1" u="sng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/>
              <a:t>FEMA Public Assistance: </a:t>
            </a:r>
            <a:r>
              <a:rPr lang="en-US" sz="1400">
                <a:solidFill>
                  <a:srgbClr val="00B050"/>
                </a:solidFill>
              </a:rPr>
              <a:t>Applicant Briefing April 23rd</a:t>
            </a:r>
            <a:endParaRPr sz="1400">
              <a:solidFill>
                <a:srgbClr val="00B050"/>
              </a:solidFill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>
                <a:solidFill>
                  <a:srgbClr val="00B050"/>
                </a:solidFill>
              </a:rPr>
              <a:t>EMPG supplemental funding – 4/28  (DHSEM)</a:t>
            </a:r>
            <a:endParaRPr sz="1400">
              <a:solidFill>
                <a:srgbClr val="00B050"/>
              </a:solidFill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 b="1" u="sng"/>
              <a:t>DOLA</a:t>
            </a:r>
            <a:r>
              <a:rPr lang="en-US" sz="1400" b="1"/>
              <a:t> - </a:t>
            </a:r>
            <a:r>
              <a:rPr lang="en-US" sz="1400" b="1" u="sng"/>
              <a:t> </a:t>
            </a:r>
            <a:r>
              <a:rPr lang="en-US" sz="1700" u="sng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https://www.coresiliency.com/</a:t>
            </a:r>
            <a:endParaRPr sz="1400" b="1" u="sng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/>
              <a:t>CSBG: </a:t>
            </a:r>
            <a:r>
              <a:rPr lang="en-US" sz="1400">
                <a:solidFill>
                  <a:srgbClr val="00B050"/>
                </a:solidFill>
              </a:rPr>
              <a:t>Direct Distribution</a:t>
            </a:r>
            <a:endParaRPr sz="1400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/>
              <a:t>CDBG: </a:t>
            </a:r>
            <a:r>
              <a:rPr lang="en-US" sz="1400">
                <a:solidFill>
                  <a:srgbClr val="00B050"/>
                </a:solidFill>
              </a:rPr>
              <a:t>Grants for Public Services and Public Facilities</a:t>
            </a:r>
            <a:endParaRPr sz="1400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 b="1" u="sng">
                <a:solidFill>
                  <a:schemeClr val="lt2"/>
                </a:solidFill>
              </a:rPr>
              <a:t>FEMA</a:t>
            </a:r>
            <a:r>
              <a:rPr lang="en-US" sz="1400" b="1" u="sng">
                <a:solidFill>
                  <a:srgbClr val="002060"/>
                </a:solidFill>
              </a:rPr>
              <a:t> </a:t>
            </a:r>
            <a:endParaRPr sz="1400" b="1" u="sng">
              <a:solidFill>
                <a:srgbClr val="002060"/>
              </a:solidFill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 u="sng">
                <a:solidFill>
                  <a:srgbClr val="0000FF"/>
                </a:solidFill>
                <a:hlinkClick r:id="rId4"/>
              </a:rPr>
              <a:t>https://www.fema.gov/welcome-</a:t>
            </a:r>
            <a:r>
              <a:rPr lang="en-US" sz="1400" u="sng">
                <a:solidFill>
                  <a:srgbClr val="0000FF"/>
                </a:solidFill>
                <a:hlinkClick r:id="rId5"/>
              </a:rPr>
              <a:t>assistance-firefighters-grant-program </a:t>
            </a:r>
            <a:r>
              <a:rPr lang="en-US" sz="1400">
                <a:solidFill>
                  <a:srgbClr val="0000FF"/>
                </a:solidFill>
              </a:rPr>
              <a:t>4/23  </a:t>
            </a:r>
            <a:r>
              <a:rPr lang="en-US" sz="1400">
                <a:solidFill>
                  <a:srgbClr val="0070C0"/>
                </a:solidFill>
              </a:rPr>
              <a:t>         </a:t>
            </a:r>
            <a:endParaRPr sz="1400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>
                <a:solidFill>
                  <a:schemeClr val="lt2"/>
                </a:solidFill>
              </a:rPr>
              <a:t>Dept. of Justice: </a:t>
            </a:r>
            <a:r>
              <a:rPr lang="en-US" sz="1400">
                <a:solidFill>
                  <a:srgbClr val="00B050"/>
                </a:solidFill>
              </a:rPr>
              <a:t>Additional JAG Funding</a:t>
            </a:r>
            <a:endParaRPr sz="1400"/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 b="1" u="sng">
                <a:solidFill>
                  <a:schemeClr val="lt2"/>
                </a:solidFill>
              </a:rPr>
              <a:t>OEDIT</a:t>
            </a:r>
            <a:r>
              <a:rPr lang="en-US" sz="1400" b="1">
                <a:solidFill>
                  <a:schemeClr val="lt2"/>
                </a:solidFill>
              </a:rPr>
              <a:t> - </a:t>
            </a:r>
            <a:r>
              <a:rPr lang="en-US" sz="1700" u="sng">
                <a:solidFill>
                  <a:schemeClr val="hlink"/>
                </a:solidFill>
                <a:hlinkClick r:id="rId6"/>
              </a:rPr>
              <a:t>www.choosecolorado.co</a:t>
            </a:r>
            <a:r>
              <a:rPr lang="en-US" sz="1700" u="sng">
                <a:solidFill>
                  <a:srgbClr val="0000FF"/>
                </a:solidFill>
                <a:hlinkClick r:id="rId6"/>
              </a:rPr>
              <a:t>m</a:t>
            </a:r>
            <a:r>
              <a:rPr lang="en-US" sz="1700" u="sng">
                <a:solidFill>
                  <a:srgbClr val="0000FF"/>
                </a:solidFill>
              </a:rPr>
              <a:t>/covid19</a:t>
            </a:r>
            <a:endParaRPr sz="1400">
              <a:solidFill>
                <a:srgbClr val="0000FF"/>
              </a:solidFill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r>
              <a:rPr lang="en-US" sz="1400">
                <a:solidFill>
                  <a:schemeClr val="lt2"/>
                </a:solidFill>
              </a:rPr>
              <a:t>SBA: </a:t>
            </a:r>
            <a:r>
              <a:rPr lang="en-US" sz="1400" u="sng">
                <a:solidFill>
                  <a:schemeClr val="hlink"/>
                </a:solidFill>
                <a:hlinkClick r:id="rId7"/>
              </a:rPr>
              <a:t>https://choosecolorado.com/covid19/</a:t>
            </a:r>
            <a:r>
              <a:rPr lang="en-US" sz="1400">
                <a:solidFill>
                  <a:srgbClr val="0070C0"/>
                </a:solidFill>
              </a:rPr>
              <a:t> </a:t>
            </a:r>
            <a:endParaRPr sz="1400">
              <a:solidFill>
                <a:schemeClr val="accent1"/>
              </a:solidFill>
            </a:endParaRPr>
          </a:p>
          <a:p>
            <a:pPr marL="4572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None/>
            </a:pPr>
            <a:endParaRPr sz="20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"/>
          <p:cNvSpPr txBox="1">
            <a:spLocks noGrp="1"/>
          </p:cNvSpPr>
          <p:nvPr>
            <p:ph type="title"/>
          </p:nvPr>
        </p:nvSpPr>
        <p:spPr>
          <a:xfrm>
            <a:off x="435784" y="2169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Additional Resources</a:t>
            </a:r>
            <a:endParaRPr/>
          </a:p>
        </p:txBody>
      </p:sp>
      <p:sp>
        <p:nvSpPr>
          <p:cNvPr id="155" name="Google Shape;155;p8"/>
          <p:cNvSpPr txBox="1">
            <a:spLocks noGrp="1"/>
          </p:cNvSpPr>
          <p:nvPr>
            <p:ph type="body" idx="1"/>
          </p:nvPr>
        </p:nvSpPr>
        <p:spPr>
          <a:xfrm>
            <a:off x="225025" y="876075"/>
            <a:ext cx="8776200" cy="37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Colorado is dependent on our small businesses and tourism.  Guide small businesses to Colorado OEDIT for information on loans, debt relief, alternative funding and tourism help.</a:t>
            </a:r>
            <a:endParaRPr sz="1700"/>
          </a:p>
          <a:p>
            <a:pPr marL="5715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None/>
            </a:pPr>
            <a:endParaRPr sz="1700"/>
          </a:p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Businesses can access SBA assistance at:  </a:t>
            </a:r>
            <a:r>
              <a:rPr lang="en-US" sz="1700" u="sng">
                <a:solidFill>
                  <a:schemeClr val="hlink"/>
                </a:solidFill>
                <a:hlinkClick r:id="rId3"/>
              </a:rPr>
              <a:t>www.choosecolorado.co</a:t>
            </a:r>
            <a:r>
              <a:rPr lang="en-US" sz="1700" u="sng">
                <a:solidFill>
                  <a:srgbClr val="0000FF"/>
                </a:solidFill>
                <a:hlinkClick r:id="rId3"/>
              </a:rPr>
              <a:t>m</a:t>
            </a:r>
            <a:r>
              <a:rPr lang="en-US" sz="1700" u="sng">
                <a:solidFill>
                  <a:srgbClr val="0000FF"/>
                </a:solidFill>
              </a:rPr>
              <a:t>/covid19 </a:t>
            </a:r>
            <a:r>
              <a:rPr lang="en-US" sz="1700">
                <a:solidFill>
                  <a:srgbClr val="000000"/>
                </a:solidFill>
              </a:rPr>
              <a:t>and</a:t>
            </a:r>
            <a:endParaRPr sz="1700">
              <a:solidFill>
                <a:srgbClr val="000000"/>
              </a:solidFill>
            </a:endParaRPr>
          </a:p>
          <a:p>
            <a:pPr marL="45720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000000"/>
                </a:solidFill>
              </a:rPr>
              <a:t>DHSEM/BEOC:</a:t>
            </a:r>
            <a:r>
              <a:rPr lang="en-US" sz="1700">
                <a:solidFill>
                  <a:srgbClr val="0000FF"/>
                </a:solidFill>
              </a:rPr>
              <a:t>  </a:t>
            </a:r>
            <a:r>
              <a:rPr lang="en-US" sz="1700" u="sng">
                <a:solidFill>
                  <a:srgbClr val="0000FF"/>
                </a:solidFill>
              </a:rPr>
              <a:t>https://www.colorado.gov/cobeoc</a:t>
            </a:r>
            <a:endParaRPr sz="1700" u="sng">
              <a:solidFill>
                <a:srgbClr val="0000FF"/>
              </a:solidFill>
            </a:endParaRPr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endParaRPr sz="1700"/>
          </a:p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Plan for behavioral health.  A good place to start is Colorado Crisis Services at 1-844-493-8255 or text “Talk” to 38255</a:t>
            </a:r>
            <a:endParaRPr sz="1700"/>
          </a:p>
          <a:p>
            <a:pPr marL="5715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None/>
            </a:pPr>
            <a:endParaRPr sz="1700"/>
          </a:p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Help agricultural producers maintain visibility of the farm to market supply chain. Connect producers with USDA Service Centers for help.  CSU Extension also has information.</a:t>
            </a:r>
            <a:endParaRPr sz="17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Additional Resources</a:t>
            </a:r>
            <a:endParaRPr/>
          </a:p>
        </p:txBody>
      </p:sp>
      <p:sp>
        <p:nvSpPr>
          <p:cNvPr id="161" name="Google Shape;161;p9"/>
          <p:cNvSpPr txBox="1">
            <a:spLocks noGrp="1"/>
          </p:cNvSpPr>
          <p:nvPr>
            <p:ph type="body" idx="1"/>
          </p:nvPr>
        </p:nvSpPr>
        <p:spPr>
          <a:xfrm>
            <a:off x="457647" y="1004590"/>
            <a:ext cx="77151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Individuals can get connected and find answers to many questions by calling 2-1-1 Colorado or visiting </a:t>
            </a:r>
            <a:r>
              <a:rPr lang="en-US" sz="1700" u="sng">
                <a:solidFill>
                  <a:schemeClr val="hlink"/>
                </a:solidFill>
                <a:hlinkClick r:id="rId3"/>
              </a:rPr>
              <a:t>www.211colorado.org</a:t>
            </a:r>
            <a:endParaRPr sz="1700"/>
          </a:p>
          <a:p>
            <a:pPr marL="5715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None/>
            </a:pPr>
            <a:endParaRPr sz="1700"/>
          </a:p>
          <a:p>
            <a:pPr marL="5715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lang="en-US" sz="1700"/>
              <a:t>Engage with voluntary organizations and encourage people to volunteer at </a:t>
            </a:r>
            <a:r>
              <a:rPr lang="en-US" sz="1700" u="sng">
                <a:solidFill>
                  <a:schemeClr val="hlink"/>
                </a:solidFill>
                <a:hlinkClick r:id="rId4"/>
              </a:rPr>
              <a:t>www.helpcoloradonow.org</a:t>
            </a:r>
            <a:endParaRPr sz="9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/>
          </a:p>
          <a:p>
            <a:pPr marL="5715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•"/>
            </a:pPr>
            <a:r>
              <a:rPr lang="en-US" sz="17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CDPHE (Main State COVID Site): </a:t>
            </a:r>
            <a:r>
              <a:rPr lang="en-US" sz="1700" u="sng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5"/>
              </a:rPr>
              <a:t>https://covid19.colorado.gov/</a:t>
            </a:r>
            <a:endParaRPr sz="1700">
              <a:solidFill>
                <a:srgbClr val="0000FF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5715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•"/>
            </a:pPr>
            <a:r>
              <a:rPr lang="en-US" sz="17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CDLE: </a:t>
            </a:r>
            <a:r>
              <a:rPr lang="en-US" sz="1700" u="sng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https://www.colorado.gov/pacific/cdle/covid-19-4</a:t>
            </a:r>
            <a:endParaRPr sz="1700">
              <a:solidFill>
                <a:srgbClr val="0000FF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00" u="sng">
              <a:solidFill>
                <a:srgbClr val="1155CC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5715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•"/>
            </a:pPr>
            <a:r>
              <a:rPr lang="en-US" sz="17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EnergizeColorado: </a:t>
            </a:r>
            <a:r>
              <a:rPr lang="en-US" sz="1700" u="sng">
                <a:solidFill>
                  <a:srgbClr val="0000FF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7"/>
              </a:rPr>
              <a:t>https://energizecolorado.com/</a:t>
            </a:r>
            <a:endParaRPr sz="1700" u="sng">
              <a:solidFill>
                <a:srgbClr val="0000FF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57150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Recovery Continuum</a:t>
            </a:r>
            <a:endParaRPr/>
          </a:p>
        </p:txBody>
      </p:sp>
      <p:sp>
        <p:nvSpPr>
          <p:cNvPr id="44" name="Google Shape;44;p3"/>
          <p:cNvSpPr txBox="1">
            <a:spLocks noGrp="1"/>
          </p:cNvSpPr>
          <p:nvPr>
            <p:ph type="body" idx="1"/>
          </p:nvPr>
        </p:nvSpPr>
        <p:spPr>
          <a:xfrm>
            <a:off x="446484" y="610835"/>
            <a:ext cx="8421745" cy="1715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r>
              <a:rPr lang="en-US"/>
              <a:t>Disaster recovery covers a spectrum of time, starting with activities that restore life support systems which address immediate needs and extends into re-building and re-development in a community which can take years.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br>
              <a:rPr lang="en-US"/>
            </a:br>
            <a:endParaRPr/>
          </a:p>
        </p:txBody>
      </p:sp>
      <p:pic>
        <p:nvPicPr>
          <p:cNvPr id="45" name="Google Shape;45;p3" descr="National Disaster Recovery Framework Recovery Continuum Chart- Includes four stages of activities... Showing left to right 1. Pre-Disaster Preparedness , 2. Post-Disaster Short Term (days to weeks), 3. Post-Disaster Intermediate-Term (weeks to months) - National Response framework (NRF) spans all 3, 4. Post-Disaster Long-Term (months to years) - National Disaster Recovery Framework (NDRF) covers all 4.  The chart also shows size and scope of disaster and recovery efforts (1 - least, 4 -second least, 2 - second most, 3-most)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9070" y="2326563"/>
            <a:ext cx="6676572" cy="21490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Disaster Recovery</a:t>
            </a:r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457647" y="1004590"/>
            <a:ext cx="7715100" cy="34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r>
              <a:rPr lang="en-US"/>
              <a:t>Traditionally, we think of disaster recovery as rebuilding or replacing critical infrastructure (roads, bridges, facilities) that has been destroyed due to a fire or flood or some other natural event.  </a:t>
            </a:r>
            <a:endParaRPr/>
          </a:p>
          <a:p>
            <a:pPr marL="228600" lvl="0" indent="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r>
              <a:rPr lang="en-US"/>
              <a:t>This pandemic disaster has us thinking about how we rebuild our public health system and our economy. 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"/>
          <p:cNvSpPr txBox="1">
            <a:spLocks noGrp="1"/>
          </p:cNvSpPr>
          <p:nvPr>
            <p:ph type="title"/>
          </p:nvPr>
        </p:nvSpPr>
        <p:spPr>
          <a:xfrm>
            <a:off x="446484" y="281285"/>
            <a:ext cx="7715100" cy="6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/>
              <a:t>Disaster Recovery</a:t>
            </a:r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body" idx="1"/>
          </p:nvPr>
        </p:nvSpPr>
        <p:spPr>
          <a:xfrm>
            <a:off x="226225" y="1004600"/>
            <a:ext cx="8774700" cy="36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/>
              <a:t>The reality is, we can’t hit a reset button and go back to the way things were.  This pandemic threatens to re-appear in subsequent waves over the next 12-18 months or until we find a vaccine. 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900"/>
              <a:buFont typeface="Arial"/>
              <a:buChar char="•"/>
            </a:pPr>
            <a:r>
              <a:rPr lang="en-US"/>
              <a:t>We have to understand that the process most likely will result in re-shaping the characteristics of the community.  (economically, culturally, environmentally) and it is important for us to think about how we adapt to a “New Normal”  (Richard Florida)</a:t>
            </a:r>
            <a:endParaRPr/>
          </a:p>
          <a:p>
            <a:pPr marL="5715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900"/>
              <a:buChar char="•"/>
            </a:pPr>
            <a:r>
              <a:rPr lang="en-US">
                <a:solidFill>
                  <a:srgbClr val="0000FF"/>
                </a:solidFill>
              </a:rPr>
              <a:t>Have you given some thought to what recovery looks like for your community?</a:t>
            </a:r>
            <a:endParaRPr>
              <a:solidFill>
                <a:srgbClr val="0000FF"/>
              </a:solidFill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body" idx="2"/>
          </p:nvPr>
        </p:nvSpPr>
        <p:spPr>
          <a:xfrm>
            <a:off x="151200" y="179527"/>
            <a:ext cx="884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215900" lvl="0" indent="-215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</a:pPr>
            <a:r>
              <a:rPr lang="en-US"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Form Your </a:t>
            </a:r>
            <a:r>
              <a:rPr lang="en-US" sz="2400"/>
              <a:t>R</a:t>
            </a:r>
            <a:r>
              <a:rPr lang="en-US"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ecovery and Resilience </a:t>
            </a:r>
            <a:r>
              <a:rPr lang="en-US" sz="2400"/>
              <a:t>T</a:t>
            </a:r>
            <a:r>
              <a:rPr lang="en-US" sz="24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eam</a:t>
            </a:r>
            <a:endParaRPr sz="2400">
              <a:solidFill>
                <a:schemeClr val="l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3" name="Google Shape;63;p15"/>
          <p:cNvSpPr txBox="1"/>
          <p:nvPr/>
        </p:nvSpPr>
        <p:spPr>
          <a:xfrm>
            <a:off x="151200" y="628073"/>
            <a:ext cx="8841600" cy="40732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●"/>
            </a:pPr>
            <a:r>
              <a:rPr lang="en-US" sz="1800" b="1" i="0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Who should lead</a:t>
            </a:r>
            <a:r>
              <a:rPr lang="en-US" sz="1800" b="0" i="0" u="none" strike="noStrike" cap="none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county/local government</a:t>
            </a:r>
            <a:endParaRPr/>
          </a:p>
          <a:p>
            <a:pPr marL="114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●"/>
            </a:pPr>
            <a:r>
              <a:rPr lang="en-US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a lead Recovery Manager </a:t>
            </a: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build a </a:t>
            </a:r>
            <a:r>
              <a:rPr lang="en-US" sz="1800" b="1" i="1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communication plan</a:t>
            </a:r>
            <a: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 provide timely messaging as the community adapts to upcoming changes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200" b="0" i="0" u="none" strike="noStrike" cap="none">
              <a:solidFill>
                <a:srgbClr val="00B05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●"/>
            </a:pPr>
            <a:r>
              <a:rPr lang="en-US" sz="1800" b="1" i="0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Stakeholders should include</a:t>
            </a:r>
            <a:r>
              <a:rPr lang="en-US" sz="1800" b="0" i="0" u="none" strike="noStrike" cap="none">
                <a:solidFill>
                  <a:schemeClr val="accent2"/>
                </a:solidFill>
                <a:latin typeface="Trebuchet MS"/>
                <a:ea typeface="Trebuchet MS"/>
                <a:cs typeface="Trebuchet MS"/>
                <a:sym typeface="Trebuchet MS"/>
              </a:rPr>
              <a:t>: </a:t>
            </a:r>
            <a:endParaRPr sz="1800" b="0" i="0" u="none" strike="noStrike" cap="none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Elected officials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Municipal and county staff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Emergency management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Public health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Economic development organizations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Members of the community who represent diverse industries/businesses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Local chamber of commerce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Any non-profits who support work locally and regionally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rebuchet MS"/>
              <a:buChar char="○"/>
            </a:pPr>
            <a:r>
              <a:rPr lang="en-US" sz="18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Private sector technical experts - natural resources, lenders, tourism, etc. </a:t>
            </a:r>
            <a:endParaRPr sz="18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160725" y="110836"/>
            <a:ext cx="8754600" cy="5192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rPr>
              <a:t>Community Recovery and Resilience Team Kick-off </a:t>
            </a:r>
            <a:endParaRPr sz="1800" b="0" i="0" u="none" strike="noStrike" cap="none">
              <a:solidFill>
                <a:schemeClr val="l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69" name="Google Shape;69;p16"/>
          <p:cNvSpPr txBox="1"/>
          <p:nvPr/>
        </p:nvSpPr>
        <p:spPr>
          <a:xfrm>
            <a:off x="117575" y="630074"/>
            <a:ext cx="8668800" cy="3988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9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rPr>
              <a:t>Define roles</a:t>
            </a:r>
            <a:endParaRPr sz="2000" b="1" i="0" u="none" strike="noStrike" cap="non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Char char="○"/>
            </a:pPr>
            <a:r>
              <a:rPr lang="en-US" sz="1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Determine your agency’s point of contact for cost recovery.  Attend a FEMA/State Applicant Briefing.</a:t>
            </a:r>
            <a:endParaRPr sz="16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96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Char char="○"/>
            </a:pPr>
            <a:r>
              <a:rPr lang="en-US" sz="1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What is the role of this team versus other stakeholders such as emergency responders, state and federal government?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96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Char char="■"/>
            </a:pPr>
            <a:r>
              <a:rPr lang="en-US" sz="1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Example - role of recovery team is to share resources, identify assets, create communications structures, road map under different scenarios what will be needed to get up and running after a disruption, communicate needs to other agencies/organizations</a:t>
            </a:r>
            <a:endParaRPr/>
          </a:p>
          <a:p>
            <a:pPr marL="596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Char char="○"/>
            </a:pPr>
            <a:r>
              <a:rPr lang="en-US" sz="1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Define main points of contact for team coordination and event response and recovery</a:t>
            </a:r>
            <a:endParaRPr/>
          </a:p>
          <a:p>
            <a:pPr marL="5969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Char char="○"/>
            </a:pPr>
            <a:r>
              <a:rPr lang="en-US" sz="16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Instead of damage assessment, conduct a survey of the challenges that lay ahead</a:t>
            </a:r>
            <a:endParaRPr sz="16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rebuchet MS"/>
              <a:buNone/>
            </a:pPr>
            <a:endParaRPr sz="2000" b="0" i="0" u="none" strike="noStrike" cap="none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accent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457647" y="230909"/>
            <a:ext cx="7715100" cy="749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/>
              <a:t>Gunnison County’s Structure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l="14704" t="16162" r="14153" b="12725"/>
          <a:stretch/>
        </p:blipFill>
        <p:spPr>
          <a:xfrm>
            <a:off x="1835233" y="980597"/>
            <a:ext cx="4959927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197428" y="124691"/>
            <a:ext cx="8759536" cy="4335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925" tIns="29450" rIns="58925" bIns="2945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2700"/>
              </a:spcBef>
              <a:spcAft>
                <a:spcPts val="0"/>
              </a:spcAft>
              <a:buSzPts val="900"/>
              <a:buNone/>
            </a:pPr>
            <a:endParaRPr/>
          </a:p>
        </p:txBody>
      </p:sp>
      <p:pic>
        <p:nvPicPr>
          <p:cNvPr id="81" name="Google Shape;8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0" y="0"/>
            <a:ext cx="91402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">
      <a:dk1>
        <a:srgbClr val="FFFFFF"/>
      </a:dk1>
      <a:lt1>
        <a:srgbClr val="FFFFFF"/>
      </a:lt1>
      <a:dk2>
        <a:srgbClr val="DCDEE0"/>
      </a:dk2>
      <a:lt2>
        <a:srgbClr val="53585F"/>
      </a:lt2>
      <a:accent1>
        <a:srgbClr val="0365C0"/>
      </a:accent1>
      <a:accent2>
        <a:srgbClr val="00882B"/>
      </a:accent2>
      <a:accent3>
        <a:srgbClr val="FFFFFF"/>
      </a:accent3>
      <a:accent4>
        <a:srgbClr val="DADADA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1714</Words>
  <Application>Microsoft Office PowerPoint</Application>
  <PresentationFormat>On-screen Show (16:9)</PresentationFormat>
  <Paragraphs>183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Noto Sans Symbols</vt:lpstr>
      <vt:lpstr>Trebuchet MS</vt:lpstr>
      <vt:lpstr>7_Office Theme</vt:lpstr>
      <vt:lpstr>  </vt:lpstr>
      <vt:lpstr>Local Gov’t and DOLA</vt:lpstr>
      <vt:lpstr>Recovery Continuum</vt:lpstr>
      <vt:lpstr>Disaster Recovery</vt:lpstr>
      <vt:lpstr>Disaster Recovery</vt:lpstr>
      <vt:lpstr>PowerPoint Presentation</vt:lpstr>
      <vt:lpstr>PowerPoint Presentation</vt:lpstr>
      <vt:lpstr>Gunnison County’s Structure</vt:lpstr>
      <vt:lpstr>PowerPoint Presentation</vt:lpstr>
      <vt:lpstr>Boulder County</vt:lpstr>
      <vt:lpstr>City of Boulder</vt:lpstr>
      <vt:lpstr>Larimer County 2020 Pandemic – Formation of Long-Term Recovery Collaborative</vt:lpstr>
      <vt:lpstr>Larimer County Structure </vt:lpstr>
      <vt:lpstr>Model of Economic Recovery</vt:lpstr>
      <vt:lpstr>Model Assumptions</vt:lpstr>
      <vt:lpstr>Scenario Planning Model</vt:lpstr>
      <vt:lpstr>Current Strategy</vt:lpstr>
      <vt:lpstr>Safer At Home Strategy – Maintain 60-65% social distancing</vt:lpstr>
      <vt:lpstr>Recovery Discussion</vt:lpstr>
      <vt:lpstr>Current Funding Opportunities</vt:lpstr>
      <vt:lpstr>Additional Resources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Clay Brown</dc:creator>
  <cp:lastModifiedBy>Planning</cp:lastModifiedBy>
  <cp:revision>1</cp:revision>
  <dcterms:modified xsi:type="dcterms:W3CDTF">2020-05-11T16:51:21Z</dcterms:modified>
</cp:coreProperties>
</file>